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18"/>
  </p:notesMasterIdLst>
  <p:handoutMasterIdLst>
    <p:handoutMasterId r:id="rId19"/>
  </p:handoutMasterIdLst>
  <p:sldIdLst>
    <p:sldId id="779" r:id="rId6"/>
    <p:sldId id="766" r:id="rId7"/>
    <p:sldId id="784" r:id="rId8"/>
    <p:sldId id="781" r:id="rId9"/>
    <p:sldId id="785" r:id="rId10"/>
    <p:sldId id="782" r:id="rId11"/>
    <p:sldId id="757" r:id="rId12"/>
    <p:sldId id="786" r:id="rId13"/>
    <p:sldId id="783" r:id="rId14"/>
    <p:sldId id="703" r:id="rId15"/>
    <p:sldId id="780" r:id="rId16"/>
    <p:sldId id="71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79"/>
            <p14:sldId id="766"/>
            <p14:sldId id="784"/>
            <p14:sldId id="781"/>
            <p14:sldId id="785"/>
            <p14:sldId id="782"/>
            <p14:sldId id="757"/>
            <p14:sldId id="786"/>
            <p14:sldId id="783"/>
            <p14:sldId id="703"/>
            <p14:sldId id="780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900"/>
    <a:srgbClr val="DADC00"/>
    <a:srgbClr val="3C6BCC"/>
    <a:srgbClr val="DC4B00"/>
    <a:srgbClr val="FCEAD6"/>
    <a:srgbClr val="A67FFF"/>
    <a:srgbClr val="693CD1"/>
    <a:srgbClr val="FFFF96"/>
    <a:srgbClr val="FFFF00"/>
    <a:srgbClr val="8F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13" autoAdjust="0"/>
    <p:restoredTop sz="9442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312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5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4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1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3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98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84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6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1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3/12/20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3/12/20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3/12/20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Jeremy Bartley &amp; Kristian Ekenes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25682" cy="914400"/>
          </a:xfrm>
        </p:spPr>
        <p:txBody>
          <a:bodyPr/>
          <a:lstStyle/>
          <a:p>
            <a:pPr algn="l"/>
            <a:r>
              <a:rPr lang="en-US" sz="3600" b="0" dirty="0"/>
              <a:t>Best practices for building web apps that visualize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38731005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273149793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01A04AC-677A-8A47-BDC7-7A108A4F2401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69117218-C45C-B044-8967-1752F0B10AD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FD698E4-80FB-DF4A-A1A2-D633E6962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FC8F54-5B63-0C40-A13B-BA0125992B24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565F1E6-2991-4B45-A9F6-0861BFFD4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88895C-9C3A-144B-B165-1FD3BF5AC7A1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21E5664-6395-0F4B-834F-4F215CFE563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8524D36C-544C-A640-BF25-F0A27A46F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83A97ED2-A59F-A34D-AE09-C693244092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3EE91261-313F-2E41-AFDB-E6C47EE33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A1A4A2-9EE9-924F-9027-4794A6C4E834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11E6C12-C554-9F4B-BA03-115F3D55303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80D1FA1-FF7D-5D40-844A-334612B7A8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C5AC765D-C836-DF46-B9D1-A0C64641B8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3880D176-FBC1-5441-8141-7B1A088BFF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EF10989B-B390-A64D-B46A-230F0478B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6A00E65-EF56-AB4C-85AF-8496B4B80A25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0FFD2E20-42FA-A643-BF6E-C586DED719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77C4B130-81B0-C74C-8EA2-E66E94C1C6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DAD5B452-FF45-DC44-80E6-E17B05DF9EB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23B19E46-51F0-CA48-8E38-8232434B41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660E7136-D7BF-EA46-A10E-4223653634EA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2038E9A0-40B5-2B4F-A977-4D2E546D4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D8C98C92-EE01-954D-98D9-7AD849AD72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FA1CBBD1-D3FB-C44F-A984-6204AC2524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EB8A5F9F-EA09-664B-BB38-B5EBD254FF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02951BDE-BF63-4441-A5CE-E5C6F1C79E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9AFD3FB6-20C0-D243-BCBB-00738E4824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EAF1B6C-938F-8E4D-A61D-701DA6F56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01FC76C6-3C21-214B-9E0B-8AC01F877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5C71E57-3FA3-644B-8582-F9C71F61F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44189071-1AAD-584D-88C4-0DB09C2C9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9EEADF5D-C09A-DA41-BE9C-384529F1B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Ekenes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One Ocean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7AC9843-6C15-B442-B7A0-B50D3DBBA6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979" y="1732705"/>
            <a:ext cx="6067590" cy="3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474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CCDB1A-06B1-D643-A907-9C2F40AF7F68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5FB053A0-F28B-504C-95B3-4DFFE3C9C75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5CF663-2627-EB46-87F7-CE41DAC88AB9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69A2DA9-ADA0-FD41-91D0-69BAF88EAA0B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131A080-0D67-C346-B197-A8A7E4FB7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E57DC31-F9F9-E04D-966A-A91E7D66DD4F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CE215ECE-F556-A744-80C6-7C9A2FC376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195A4F6E-CCE0-614C-B2A0-FC0DBCDC5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4887CC1-AB3C-3342-A29C-060F2D3C7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BD38171-A210-CA46-9A60-00138778C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A4523B-43CE-9B42-AAEC-0D5B01158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951B966-7576-7841-8465-72FBFF4E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878BB1-C1C9-ED45-ACAB-534F68037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071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Jeremy Bartley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94006"/>
            <a:ext cx="8683723" cy="1477328"/>
          </a:xfrm>
        </p:spPr>
        <p:txBody>
          <a:bodyPr/>
          <a:lstStyle/>
          <a:p>
            <a:r>
              <a:rPr lang="en-US" dirty="0"/>
              <a:t>Considerations before you start development</a:t>
            </a:r>
          </a:p>
        </p:txBody>
      </p:sp>
    </p:spTree>
    <p:extLst>
      <p:ext uri="{BB962C8B-B14F-4D97-AF65-F5344CB8AC3E}">
        <p14:creationId xmlns:p14="http://schemas.microsoft.com/office/powerpoint/2010/main" val="134943667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Considerations before you start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Know your audience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Just a few specialized users?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Public or private?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Potential to go viral?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Desktop only?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Mobile and tablets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Generalization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Choose an appropriate geometry type for scale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number of features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vertices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0331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the JS API &amp; ArcGIS platform do for you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132689435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JS API and platform efficiency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Cacheable feature tiles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ea typeface="+mn-ea"/>
                <a:cs typeface="+mn-cs"/>
              </a:rPr>
              <a:t>Pbf</a:t>
            </a:r>
            <a:r>
              <a:rPr lang="en-US" sz="2400" dirty="0">
                <a:ea typeface="+mn-ea"/>
                <a:cs typeface="+mn-cs"/>
              </a:rPr>
              <a:t> que</a:t>
            </a:r>
            <a:r>
              <a:rPr lang="en-US" sz="2400" dirty="0"/>
              <a:t>ries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Quantization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Compression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Dynamic attribute requests</a:t>
            </a:r>
          </a:p>
        </p:txBody>
      </p:sp>
    </p:spTree>
    <p:extLst>
      <p:ext uri="{BB962C8B-B14F-4D97-AF65-F5344CB8AC3E}">
        <p14:creationId xmlns:p14="http://schemas.microsoft.com/office/powerpoint/2010/main" val="376294219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Kristian Ekenes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3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FF8486-CD90-5C4C-9E3F-FBEFC2897FD2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E7E7CE8E-B31B-1C47-BC13-31E8523B4005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8B6942F-C364-3945-8C91-7A04D90C7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84A203-C05D-BD4B-877D-A6F3EF2A3FD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44E80B5-0105-E94D-B696-D90CF1C9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1CA3B43-D6C3-9E40-824C-520CD6BF227B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7186D2E-13B2-EB45-8ECA-5841C20F704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801D481-5BD8-D04A-B639-A6794DEA6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ECAB9FA8-E8A9-6943-AD45-D66FC488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5B953A5-00D4-254E-98AB-ADE25E39A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E083B12-EA21-D840-A6A5-2BCC7D9C95B2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BE722204-E5BB-5E44-B314-DA34C164FFF3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33B05DA-8E9C-1D40-B1A7-D412B94C4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A82FB5AE-B2E5-9645-A0EA-0B751462DE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08B2EA84-B463-8E48-994F-F97E22DEBC8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C3A16596-CEEF-5745-884E-8AB7C7C11B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0CDF17FC-B603-1C4F-9C12-D53547B6E002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505A2F4E-A95B-F347-9162-4649038F3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976A25B6-06A3-804D-A05E-E505C7F49A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C0065BF9-9654-F34F-B32C-A358FFC248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3FF47CA2-00FF-A748-84A9-9D1E37F12B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276AEF8-0A29-474D-B343-86579D66D4E0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308EEB13-52A7-4948-BAC7-373A6F9BC5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572883FE-9419-BC40-9659-E42368FB35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67EE6E90-1C0A-F14F-9CAF-3D7D17DE60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2D40D670-5088-284D-9E66-26C33CF06F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69833BE7-B8C5-8243-824C-08F0239E19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A5F1A6D-866B-9843-AF7E-C130EABB9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C8A93A2B-D0EF-FF4D-AAFE-06AA810F3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2CAD7146-3B1D-B545-B472-3E65C7D58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D03AEA6-C2D0-8F42-9B4B-F85ABD757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9495F74-695E-754B-ACBA-024DCB0C0E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6615BB80-AA04-7248-8188-1A7FCD43F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3008944"/>
            <a:ext cx="4527741" cy="1169551"/>
          </a:xfrm>
        </p:spPr>
        <p:txBody>
          <a:bodyPr/>
          <a:lstStyle/>
          <a:p>
            <a:r>
              <a:rPr lang="en-US" dirty="0"/>
              <a:t>Water distribution pipes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E6B6EE-D5C1-AC4C-A3FD-8CE389AED4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396" y="1715538"/>
            <a:ext cx="5958500" cy="34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24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13009" y="1309134"/>
            <a:ext cx="3551441" cy="156235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 filter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17.7 MB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~7s 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pic>
        <p:nvPicPr>
          <p:cNvPr id="4" name="Picture 3" descr="A picture containing indoor, table, computer, lit&#10;&#10;Description automatically generated">
            <a:extLst>
              <a:ext uri="{FF2B5EF4-FFF2-40B4-BE49-F238E27FC236}">
                <a16:creationId xmlns:a16="http://schemas.microsoft.com/office/drawing/2014/main" id="{C2EB70D2-DBC5-D441-A9CE-5FCFF1DDD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081" y="2871102"/>
            <a:ext cx="3597052" cy="2810624"/>
          </a:xfrm>
          <a:prstGeom prst="rect">
            <a:avLst/>
          </a:prstGeom>
        </p:spPr>
      </p:pic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BAD8E4B-0206-2443-9DC4-848AC8399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6764" y="2871102"/>
            <a:ext cx="3683360" cy="28106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78145" y="1234281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300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31886" y="1240565"/>
            <a:ext cx="3729520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150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14.7 MB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~5s 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8357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Jeremy Bartley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</a:t>
            </a:r>
          </a:p>
        </p:txBody>
      </p:sp>
    </p:spTree>
    <p:extLst>
      <p:ext uri="{BB962C8B-B14F-4D97-AF65-F5344CB8AC3E}">
        <p14:creationId xmlns:p14="http://schemas.microsoft.com/office/powerpoint/2010/main" val="139493192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b231bd9-362e-4b4a-b934-a8e14959ce6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224</Words>
  <Application>Microsoft Macintosh PowerPoint</Application>
  <PresentationFormat>Widescreen</PresentationFormat>
  <Paragraphs>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Lucida Grande</vt:lpstr>
      <vt:lpstr>Esri_Corporate_Template-Dark</vt:lpstr>
      <vt:lpstr>Best practices for building web apps that visualize large datasets</vt:lpstr>
      <vt:lpstr>Considerations before you start development</vt:lpstr>
      <vt:lpstr>PowerPoint Presentation</vt:lpstr>
      <vt:lpstr>Behind the scenes</vt:lpstr>
      <vt:lpstr>PowerPoint Presentation</vt:lpstr>
      <vt:lpstr>Visualization techniques</vt:lpstr>
      <vt:lpstr>Water distribution pipes</vt:lpstr>
      <vt:lpstr>PowerPoint Presentation</vt:lpstr>
      <vt:lpstr>Before you start</vt:lpstr>
      <vt:lpstr>PowerPoint Presentation</vt:lpstr>
      <vt:lpstr>One Ocean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2020-03-12T16:54:18Z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